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430" r:id="rId5"/>
    <p:sldId id="438" r:id="rId6"/>
    <p:sldId id="433" r:id="rId7"/>
    <p:sldId id="434" r:id="rId8"/>
    <p:sldId id="436" r:id="rId9"/>
    <p:sldId id="435" r:id="rId10"/>
    <p:sldId id="437"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25"/>
    <a:srgbClr val="E9012C"/>
    <a:srgbClr val="F6B3D4"/>
    <a:srgbClr val="028880"/>
    <a:srgbClr val="DD0039"/>
    <a:srgbClr val="251720"/>
    <a:srgbClr val="F61A53"/>
    <a:srgbClr val="068998"/>
    <a:srgbClr val="BFBFBF"/>
    <a:srgbClr val="C1E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C4621A-2034-43A3-90EA-4130FEF2CB9B}" v="7" dt="2020-01-30T09:00:10.48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2047"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her Hensen" userId="35eade74-a145-4b3a-9e7a-07b2524e9625" providerId="ADAL" clId="{ECC4621A-2034-43A3-90EA-4130FEF2CB9B}"/>
    <pc:docChg chg="undo custSel addSld modSld sldOrd">
      <pc:chgData name="Walther Hensen" userId="35eade74-a145-4b3a-9e7a-07b2524e9625" providerId="ADAL" clId="{ECC4621A-2034-43A3-90EA-4130FEF2CB9B}" dt="2020-01-30T09:02:17.443" v="106"/>
      <pc:docMkLst>
        <pc:docMk/>
      </pc:docMkLst>
      <pc:sldChg chg="ord modAnim">
        <pc:chgData name="Walther Hensen" userId="35eade74-a145-4b3a-9e7a-07b2524e9625" providerId="ADAL" clId="{ECC4621A-2034-43A3-90EA-4130FEF2CB9B}" dt="2020-01-30T09:01:41.023" v="105"/>
        <pc:sldMkLst>
          <pc:docMk/>
          <pc:sldMk cId="2255571149" sldId="433"/>
        </pc:sldMkLst>
      </pc:sldChg>
      <pc:sldChg chg="addSp modSp add">
        <pc:chgData name="Walther Hensen" userId="35eade74-a145-4b3a-9e7a-07b2524e9625" providerId="ADAL" clId="{ECC4621A-2034-43A3-90EA-4130FEF2CB9B}" dt="2020-01-30T09:00:51.420" v="103" actId="1076"/>
        <pc:sldMkLst>
          <pc:docMk/>
          <pc:sldMk cId="620789836" sldId="438"/>
        </pc:sldMkLst>
        <pc:spChg chg="mod">
          <ac:chgData name="Walther Hensen" userId="35eade74-a145-4b3a-9e7a-07b2524e9625" providerId="ADAL" clId="{ECC4621A-2034-43A3-90EA-4130FEF2CB9B}" dt="2020-01-30T08:37:58" v="16" actId="20577"/>
          <ac:spMkLst>
            <pc:docMk/>
            <pc:sldMk cId="620789836" sldId="438"/>
            <ac:spMk id="2" creationId="{17D651EB-2FEC-45C2-A9F6-79DA7B856B03}"/>
          </ac:spMkLst>
        </pc:spChg>
        <pc:spChg chg="mod">
          <ac:chgData name="Walther Hensen" userId="35eade74-a145-4b3a-9e7a-07b2524e9625" providerId="ADAL" clId="{ECC4621A-2034-43A3-90EA-4130FEF2CB9B}" dt="2020-01-30T08:40:57.944" v="90" actId="20577"/>
          <ac:spMkLst>
            <pc:docMk/>
            <pc:sldMk cId="620789836" sldId="438"/>
            <ac:spMk id="3" creationId="{9DA0342D-7B3A-43C4-B744-9DAE697913CD}"/>
          </ac:spMkLst>
        </pc:spChg>
        <pc:picChg chg="add mod">
          <ac:chgData name="Walther Hensen" userId="35eade74-a145-4b3a-9e7a-07b2524e9625" providerId="ADAL" clId="{ECC4621A-2034-43A3-90EA-4130FEF2CB9B}" dt="2020-01-30T08:59:14.093" v="94" actId="1076"/>
          <ac:picMkLst>
            <pc:docMk/>
            <pc:sldMk cId="620789836" sldId="438"/>
            <ac:picMk id="4" creationId="{7B62EA2F-BC45-4039-91F8-2537D422BA9F}"/>
          </ac:picMkLst>
        </pc:picChg>
        <pc:picChg chg="add mod">
          <ac:chgData name="Walther Hensen" userId="35eade74-a145-4b3a-9e7a-07b2524e9625" providerId="ADAL" clId="{ECC4621A-2034-43A3-90EA-4130FEF2CB9B}" dt="2020-01-30T08:59:07.892" v="93" actId="1076"/>
          <ac:picMkLst>
            <pc:docMk/>
            <pc:sldMk cId="620789836" sldId="438"/>
            <ac:picMk id="5" creationId="{9D690C80-303B-4A28-AFC4-EB1EDC2E8CA7}"/>
          </ac:picMkLst>
        </pc:picChg>
        <pc:picChg chg="add mod ord">
          <ac:chgData name="Walther Hensen" userId="35eade74-a145-4b3a-9e7a-07b2524e9625" providerId="ADAL" clId="{ECC4621A-2034-43A3-90EA-4130FEF2CB9B}" dt="2020-01-30T09:00:51.420" v="103" actId="1076"/>
          <ac:picMkLst>
            <pc:docMk/>
            <pc:sldMk cId="620789836" sldId="438"/>
            <ac:picMk id="6" creationId="{784583FD-9158-4BAD-8F2D-8E3343DD751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6BED8-B7B2-4477-971B-71F7C2F91C91}" type="datetimeFigureOut">
              <a:rPr lang="nl-NL" smtClean="0"/>
              <a:t>30-1-2020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A4218-C6E7-4023-90DC-447ADF36CF6E}" type="slidenum">
              <a:rPr lang="nl-NL" smtClean="0"/>
              <a:t>‹nr.›</a:t>
            </a:fld>
            <a:endParaRPr lang="nl-NL"/>
          </a:p>
        </p:txBody>
      </p:sp>
    </p:spTree>
    <p:extLst>
      <p:ext uri="{BB962C8B-B14F-4D97-AF65-F5344CB8AC3E}">
        <p14:creationId xmlns:p14="http://schemas.microsoft.com/office/powerpoint/2010/main" val="142800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DFA4218-C6E7-4023-90DC-447ADF36CF6E}" type="slidenum">
              <a:rPr lang="nl-NL" smtClean="0"/>
              <a:t>2</a:t>
            </a:fld>
            <a:endParaRPr lang="nl-NL"/>
          </a:p>
        </p:txBody>
      </p:sp>
    </p:spTree>
    <p:extLst>
      <p:ext uri="{BB962C8B-B14F-4D97-AF65-F5344CB8AC3E}">
        <p14:creationId xmlns:p14="http://schemas.microsoft.com/office/powerpoint/2010/main" val="349707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30-1-2020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66108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30-1-2020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95343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30-1-2020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19489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30-1-2020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31558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30-1-2020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647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30-1-2020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4511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30-1-2020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09175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30-1-2020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54416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30-1-2020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1659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30-1-2020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14615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30-1-2020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613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s://youtu.be/VlP05ahPsJ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Omgevingsvisie (Tilburg)</a:t>
            </a:r>
          </a:p>
        </p:txBody>
      </p:sp>
      <p:sp>
        <p:nvSpPr>
          <p:cNvPr id="3" name="Ondertitel 2"/>
          <p:cNvSpPr>
            <a:spLocks noGrp="1"/>
          </p:cNvSpPr>
          <p:nvPr>
            <p:ph type="subTitle" idx="1"/>
          </p:nvPr>
        </p:nvSpPr>
        <p:spPr/>
        <p:txBody>
          <a:bodyPr/>
          <a:lstStyle/>
          <a:p>
            <a:endParaRPr lang="nl-NL" dirty="0"/>
          </a:p>
          <a:p>
            <a:endParaRPr lang="nl-NL" dirty="0"/>
          </a:p>
        </p:txBody>
      </p:sp>
    </p:spTree>
    <p:extLst>
      <p:ext uri="{BB962C8B-B14F-4D97-AF65-F5344CB8AC3E}">
        <p14:creationId xmlns:p14="http://schemas.microsoft.com/office/powerpoint/2010/main" val="348845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84583FD-9158-4BAD-8F2D-8E3343DD7512}"/>
              </a:ext>
            </a:extLst>
          </p:cNvPr>
          <p:cNvPicPr>
            <a:picLocks noChangeAspect="1"/>
          </p:cNvPicPr>
          <p:nvPr/>
        </p:nvPicPr>
        <p:blipFill>
          <a:blip r:embed="rId3"/>
          <a:stretch>
            <a:fillRect/>
          </a:stretch>
        </p:blipFill>
        <p:spPr>
          <a:xfrm>
            <a:off x="2921800" y="3913517"/>
            <a:ext cx="6348400" cy="2934909"/>
          </a:xfrm>
          <a:prstGeom prst="rect">
            <a:avLst/>
          </a:prstGeom>
        </p:spPr>
      </p:pic>
      <p:sp>
        <p:nvSpPr>
          <p:cNvPr id="2" name="Titel 1">
            <a:extLst>
              <a:ext uri="{FF2B5EF4-FFF2-40B4-BE49-F238E27FC236}">
                <a16:creationId xmlns:a16="http://schemas.microsoft.com/office/drawing/2014/main" id="{17D651EB-2FEC-45C2-A9F6-79DA7B856B03}"/>
              </a:ext>
            </a:extLst>
          </p:cNvPr>
          <p:cNvSpPr>
            <a:spLocks noGrp="1"/>
          </p:cNvSpPr>
          <p:nvPr>
            <p:ph type="title"/>
          </p:nvPr>
        </p:nvSpPr>
        <p:spPr/>
        <p:txBody>
          <a:bodyPr/>
          <a:lstStyle/>
          <a:p>
            <a:r>
              <a:rPr lang="nl-NL" dirty="0"/>
              <a:t>Omgevingsvisie</a:t>
            </a:r>
          </a:p>
        </p:txBody>
      </p:sp>
      <p:sp>
        <p:nvSpPr>
          <p:cNvPr id="3" name="Tijdelijke aanduiding voor inhoud 2">
            <a:extLst>
              <a:ext uri="{FF2B5EF4-FFF2-40B4-BE49-F238E27FC236}">
                <a16:creationId xmlns:a16="http://schemas.microsoft.com/office/drawing/2014/main" id="{9DA0342D-7B3A-43C4-B744-9DAE697913CD}"/>
              </a:ext>
            </a:extLst>
          </p:cNvPr>
          <p:cNvSpPr>
            <a:spLocks noGrp="1"/>
          </p:cNvSpPr>
          <p:nvPr>
            <p:ph idx="1"/>
          </p:nvPr>
        </p:nvSpPr>
        <p:spPr>
          <a:xfrm>
            <a:off x="2781926" y="1196751"/>
            <a:ext cx="8846773" cy="4929411"/>
          </a:xfrm>
        </p:spPr>
        <p:txBody>
          <a:bodyPr/>
          <a:lstStyle/>
          <a:p>
            <a:pPr marL="0" indent="0">
              <a:buNone/>
            </a:pPr>
            <a:r>
              <a:rPr lang="nl-NL" dirty="0">
                <a:hlinkClick r:id="rId4"/>
              </a:rPr>
              <a:t>Nationale omgevingsvisie</a:t>
            </a:r>
            <a:endParaRPr lang="nl-NL" dirty="0"/>
          </a:p>
          <a:p>
            <a:pPr marL="0" indent="0">
              <a:buNone/>
            </a:pPr>
            <a:endParaRPr lang="nl-NL" dirty="0"/>
          </a:p>
          <a:p>
            <a:pPr marL="0" indent="0">
              <a:buNone/>
            </a:pPr>
            <a:endParaRPr lang="nl-NL" dirty="0"/>
          </a:p>
        </p:txBody>
      </p:sp>
      <p:pic>
        <p:nvPicPr>
          <p:cNvPr id="4" name="Tijdelijke aanduiding voor inhoud 3" descr="http://www.ruimtexmilieu.nl/images/975_wro.jpg">
            <a:extLst>
              <a:ext uri="{FF2B5EF4-FFF2-40B4-BE49-F238E27FC236}">
                <a16:creationId xmlns:a16="http://schemas.microsoft.com/office/drawing/2014/main" id="{7B62EA2F-BC45-4039-91F8-2537D422BA9F}"/>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5887" y="0"/>
            <a:ext cx="5266113" cy="5651675"/>
          </a:xfrm>
          <a:prstGeom prst="rect">
            <a:avLst/>
          </a:prstGeom>
          <a:noFill/>
          <a:ln>
            <a:noFill/>
          </a:ln>
        </p:spPr>
      </p:pic>
      <p:pic>
        <p:nvPicPr>
          <p:cNvPr id="5" name="Afbeelding 4">
            <a:extLst>
              <a:ext uri="{FF2B5EF4-FFF2-40B4-BE49-F238E27FC236}">
                <a16:creationId xmlns:a16="http://schemas.microsoft.com/office/drawing/2014/main" id="{9D690C80-303B-4A28-AFC4-EB1EDC2E8CA7}"/>
              </a:ext>
            </a:extLst>
          </p:cNvPr>
          <p:cNvPicPr>
            <a:picLocks noChangeAspect="1"/>
          </p:cNvPicPr>
          <p:nvPr/>
        </p:nvPicPr>
        <p:blipFill>
          <a:blip r:embed="rId6"/>
          <a:stretch>
            <a:fillRect/>
          </a:stretch>
        </p:blipFill>
        <p:spPr>
          <a:xfrm>
            <a:off x="-84345" y="2280213"/>
            <a:ext cx="3918383" cy="4577787"/>
          </a:xfrm>
          <a:prstGeom prst="rect">
            <a:avLst/>
          </a:prstGeom>
        </p:spPr>
      </p:pic>
    </p:spTree>
    <p:extLst>
      <p:ext uri="{BB962C8B-B14F-4D97-AF65-F5344CB8AC3E}">
        <p14:creationId xmlns:p14="http://schemas.microsoft.com/office/powerpoint/2010/main" val="620789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een omgevingsvisie?</a:t>
            </a:r>
          </a:p>
        </p:txBody>
      </p:sp>
      <p:sp>
        <p:nvSpPr>
          <p:cNvPr id="3" name="Tijdelijke aanduiding voor inhoud 2"/>
          <p:cNvSpPr>
            <a:spLocks noGrp="1"/>
          </p:cNvSpPr>
          <p:nvPr>
            <p:ph idx="1"/>
          </p:nvPr>
        </p:nvSpPr>
        <p:spPr/>
        <p:txBody>
          <a:bodyPr>
            <a:normAutofit lnSpcReduction="10000"/>
          </a:bodyPr>
          <a:lstStyle/>
          <a:p>
            <a:r>
              <a:rPr lang="nl-NL" dirty="0"/>
              <a:t>Een omgevingsvisie is een politiek bestuurlijk document dat een </a:t>
            </a:r>
            <a:r>
              <a:rPr lang="nl-NL" i="1" dirty="0"/>
              <a:t>integrale</a:t>
            </a:r>
            <a:r>
              <a:rPr lang="nl-NL" dirty="0"/>
              <a:t> visie inhoudt voor de ontwikkeling van de fysieke leefomgeving op de lange termijn</a:t>
            </a:r>
          </a:p>
          <a:p>
            <a:pPr lvl="1"/>
            <a:r>
              <a:rPr lang="nl-NL" dirty="0"/>
              <a:t>Voor Rijk en Provincie verplicht voor gemeente niet</a:t>
            </a:r>
          </a:p>
          <a:p>
            <a:pPr lvl="1"/>
            <a:r>
              <a:rPr lang="nl-NL" dirty="0"/>
              <a:t>Bevat de hoofdlijnen van de voorgenomen ontwikkeling, het gebruik, het beheer, de bescherming en het behoud van het grondgebied en de hoofdzaken van het voor de fysieke leefomgeving te voeren integrale beleid</a:t>
            </a:r>
          </a:p>
          <a:p>
            <a:pPr lvl="1"/>
            <a:r>
              <a:rPr lang="nl-NL" dirty="0"/>
              <a:t>Integraal: visie heeft betrekking op alle terreinen van de fysieke leefomgeving, zoals verkeer en vervoer, water, milieu, natuur, gebruik van natuurlijke hulpbronnen, landbouw en cultureel erfgoed</a:t>
            </a:r>
          </a:p>
          <a:p>
            <a:pPr lvl="1"/>
            <a:endParaRPr lang="nl-NL" dirty="0"/>
          </a:p>
        </p:txBody>
      </p:sp>
    </p:spTree>
    <p:extLst>
      <p:ext uri="{BB962C8B-B14F-4D97-AF65-F5344CB8AC3E}">
        <p14:creationId xmlns:p14="http://schemas.microsoft.com/office/powerpoint/2010/main" val="225557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Reikwijdte omgevingsvisies</a:t>
            </a:r>
          </a:p>
        </p:txBody>
      </p:sp>
      <p:sp>
        <p:nvSpPr>
          <p:cNvPr id="3" name="Tijdelijke aanduiding voor inhoud 2"/>
          <p:cNvSpPr>
            <a:spLocks noGrp="1"/>
          </p:cNvSpPr>
          <p:nvPr>
            <p:ph idx="1"/>
          </p:nvPr>
        </p:nvSpPr>
        <p:spPr/>
        <p:txBody>
          <a:bodyPr>
            <a:normAutofit/>
          </a:bodyPr>
          <a:lstStyle/>
          <a:p>
            <a:pPr fontAlgn="base"/>
            <a:r>
              <a:rPr lang="nl-NL" dirty="0"/>
              <a:t>Geen juridische doorwerking van omgevingsvisies naar visies van andere bestuursorganen. Uitgangspunt is dat visies enkel de bestuursorganen binden die ze vaststellen</a:t>
            </a:r>
          </a:p>
          <a:p>
            <a:pPr fontAlgn="base"/>
            <a:r>
              <a:rPr lang="nl-NL" dirty="0"/>
              <a:t>Met andere woorden de omgevingsvisie van het rijk is niet bindend voor provincies en gemeenten</a:t>
            </a:r>
          </a:p>
          <a:p>
            <a:pPr fontAlgn="base"/>
            <a:r>
              <a:rPr lang="nl-NL" dirty="0"/>
              <a:t>Dit betekent echter niet dat bestuursorganen zomaar voorbij kunnen gaan aan beleidsvisies: zij moeten het zorgvuldigheids- en motiveringsbeginsel toepassen</a:t>
            </a:r>
          </a:p>
          <a:p>
            <a:pPr fontAlgn="base"/>
            <a:endParaRPr lang="nl-NL" dirty="0"/>
          </a:p>
          <a:p>
            <a:pPr marL="0" indent="0">
              <a:buNone/>
            </a:pPr>
            <a:endParaRPr lang="nl-NL" dirty="0"/>
          </a:p>
        </p:txBody>
      </p:sp>
    </p:spTree>
    <p:extLst>
      <p:ext uri="{BB962C8B-B14F-4D97-AF65-F5344CB8AC3E}">
        <p14:creationId xmlns:p14="http://schemas.microsoft.com/office/powerpoint/2010/main" val="132978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portaal voor ruimtelijke plannen</a:t>
            </a:r>
          </a:p>
        </p:txBody>
      </p:sp>
      <p:pic>
        <p:nvPicPr>
          <p:cNvPr id="4" name="Tijdelijke aanduiding voor inhoud 3"/>
          <p:cNvPicPr>
            <a:picLocks noGrp="1" noChangeAspect="1"/>
          </p:cNvPicPr>
          <p:nvPr>
            <p:ph idx="1"/>
          </p:nvPr>
        </p:nvPicPr>
        <p:blipFill rotWithShape="1">
          <a:blip r:embed="rId2"/>
          <a:srcRect l="7113" t="15268" r="6498" b="19629"/>
          <a:stretch/>
        </p:blipFill>
        <p:spPr>
          <a:xfrm>
            <a:off x="2501593" y="1276709"/>
            <a:ext cx="9161320" cy="3881562"/>
          </a:xfrm>
          <a:prstGeom prst="rect">
            <a:avLst/>
          </a:prstGeom>
        </p:spPr>
      </p:pic>
    </p:spTree>
    <p:extLst>
      <p:ext uri="{BB962C8B-B14F-4D97-AF65-F5344CB8AC3E}">
        <p14:creationId xmlns:p14="http://schemas.microsoft.com/office/powerpoint/2010/main" val="1268071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srcRect l="21049" t="18220" r="22595" b="11969"/>
          <a:stretch/>
        </p:blipFill>
        <p:spPr>
          <a:xfrm>
            <a:off x="0" y="-655607"/>
            <a:ext cx="12192000" cy="8491368"/>
          </a:xfrm>
          <a:prstGeom prst="rect">
            <a:avLst/>
          </a:prstGeom>
        </p:spPr>
      </p:pic>
    </p:spTree>
    <p:extLst>
      <p:ext uri="{BB962C8B-B14F-4D97-AF65-F5344CB8AC3E}">
        <p14:creationId xmlns:p14="http://schemas.microsoft.com/office/powerpoint/2010/main" val="1072776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a:t>Beantwoord en maak samen met je groepje de volgende vragen en opdrachten:</a:t>
            </a:r>
            <a:br>
              <a:rPr lang="nl-NL" dirty="0"/>
            </a:br>
            <a:endParaRPr lang="nl-NL" dirty="0"/>
          </a:p>
          <a:p>
            <a:pPr marL="514350" indent="-514350">
              <a:buFont typeface="+mj-lt"/>
              <a:buAutoNum type="arabicPeriod"/>
            </a:pPr>
            <a:r>
              <a:rPr lang="nl-NL" dirty="0"/>
              <a:t>Benoem 3 veranderingen in onze maatschappij die je terug kunt vinden in het omgevingsvisie document van de gemeente Tilburg.</a:t>
            </a:r>
            <a:br>
              <a:rPr lang="nl-NL" dirty="0"/>
            </a:br>
            <a:r>
              <a:rPr lang="nl-NL" dirty="0"/>
              <a:t>Welke invloed hebben deze veranderingen op jouw specialisatie?</a:t>
            </a:r>
          </a:p>
          <a:p>
            <a:pPr marL="514350" indent="-514350">
              <a:buFont typeface="+mj-lt"/>
              <a:buAutoNum type="arabicPeriod"/>
            </a:pPr>
            <a:r>
              <a:rPr lang="nl-NL" dirty="0"/>
              <a:t>Welke oplossingen wil Tilburg treffen om de stad klimaatbestendig te krijgen?</a:t>
            </a:r>
          </a:p>
          <a:p>
            <a:pPr marL="514350" indent="-514350">
              <a:buFont typeface="+mj-lt"/>
              <a:buAutoNum type="arabicPeriod"/>
            </a:pPr>
            <a:r>
              <a:rPr lang="nl-NL" dirty="0"/>
              <a:t>Presenteer in 5 dia’s de Tilburgse strategie voor de komende jaren. Maak hierin een verbinding met minimaal 2 specialisaties.</a:t>
            </a:r>
          </a:p>
          <a:p>
            <a:endParaRPr lang="nl-NL" dirty="0"/>
          </a:p>
          <a:p>
            <a:pPr marL="514350" indent="-514350">
              <a:buFont typeface="+mj-lt"/>
              <a:buAutoNum type="arabicPeriod"/>
            </a:pPr>
            <a:endParaRPr lang="nl-NL" dirty="0"/>
          </a:p>
        </p:txBody>
      </p:sp>
    </p:spTree>
    <p:extLst>
      <p:ext uri="{BB962C8B-B14F-4D97-AF65-F5344CB8AC3E}">
        <p14:creationId xmlns:p14="http://schemas.microsoft.com/office/powerpoint/2010/main" val="2637493768"/>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A2AFC1-C044-421E-A14D-B15061C74F48}">
  <ds:schemaRefs>
    <ds:schemaRef ds:uri="http://schemas.microsoft.com/sharepoint/v3/contenttype/forms"/>
  </ds:schemaRefs>
</ds:datastoreItem>
</file>

<file path=customXml/itemProps2.xml><?xml version="1.0" encoding="utf-8"?>
<ds:datastoreItem xmlns:ds="http://schemas.openxmlformats.org/officeDocument/2006/customXml" ds:itemID="{C7F92FBD-5D35-49A4-8BEC-AD2A8CF8DC5F}">
  <ds:schemaRefs>
    <ds:schemaRef ds:uri="http://schemas.microsoft.com/office/2006/documentManagement/types"/>
    <ds:schemaRef ds:uri="http://purl.org/dc/dcmitype/"/>
    <ds:schemaRef ds:uri="47a28104-336f-447d-946e-e305ac2bcd47"/>
    <ds:schemaRef ds:uri="34354c1b-6b8c-435b-ad50-990538c19557"/>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2D9DB41B-E7C6-433B-A094-D4082457DE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13428</TotalTime>
  <Words>254</Words>
  <Application>Microsoft Office PowerPoint</Application>
  <PresentationFormat>Breedbeeld</PresentationFormat>
  <Paragraphs>19</Paragraphs>
  <Slides>7</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7</vt:i4>
      </vt:variant>
    </vt:vector>
  </HeadingPairs>
  <TitlesOfParts>
    <vt:vector size="10" baseType="lpstr">
      <vt:lpstr>Arial</vt:lpstr>
      <vt:lpstr>Calibri</vt:lpstr>
      <vt:lpstr>Helicon thema</vt:lpstr>
      <vt:lpstr>Omgevingsvisie (Tilburg)</vt:lpstr>
      <vt:lpstr>Omgevingsvisie</vt:lpstr>
      <vt:lpstr>Wat is een omgevingsvisie?</vt:lpstr>
      <vt:lpstr>Reikwijdte omgevingsvisies</vt:lpstr>
      <vt:lpstr>Het portaal voor ruimtelijke plannen</vt:lpstr>
      <vt:lpstr>PowerPoint-presentatie</vt:lpstr>
      <vt:lpstr>Opdracht</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Stad&amp;Wijk</dc:title>
  <dc:creator>Jitse Noordermeer</dc:creator>
  <cp:keywords>Water en energie</cp:keywords>
  <cp:lastModifiedBy>Walther Hensen</cp:lastModifiedBy>
  <cp:revision>246</cp:revision>
  <dcterms:created xsi:type="dcterms:W3CDTF">2015-07-30T08:19:14Z</dcterms:created>
  <dcterms:modified xsi:type="dcterms:W3CDTF">2020-01-30T09:02:27Z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